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793" r:id="rId2"/>
    <p:sldId id="801" r:id="rId3"/>
    <p:sldId id="794" r:id="rId4"/>
    <p:sldId id="800" r:id="rId5"/>
    <p:sldId id="799" r:id="rId6"/>
    <p:sldId id="798" r:id="rId7"/>
    <p:sldId id="797" r:id="rId8"/>
    <p:sldId id="796" r:id="rId9"/>
    <p:sldId id="795" r:id="rId10"/>
    <p:sldId id="802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E0F2"/>
    <a:srgbClr val="005AA5"/>
    <a:srgbClr val="2C4286"/>
    <a:srgbClr val="D0E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6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595986-A32F-420F-8163-B4A3D830AE02}" type="datetimeFigureOut">
              <a:rPr lang="ru-RU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EBD1A0C-2187-4BF0-8D2B-0076FB8E9A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228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371D77-798B-4ABA-812F-F7EF300BCA0B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595C7-428D-4244-BA12-695DAB9DE543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20853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E111AA-A019-4B8F-A41D-96F86C0676C7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DE3D91-79B0-4613-9406-F825854102EB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16731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A55BFE-7BEC-4B0E-939D-0AFADF0BA8C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5AE89-D73F-4249-AA7C-2A502CE37F7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4573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12178B-3424-4789-90D4-4C0E79A2288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C15D9-06BE-4970-9BC3-49793027780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5747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ED91DB-4D9B-445C-B63D-BAA7B317C4A4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3947B-4B4B-434F-A80E-38CF1208B074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1784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2F7C88B-ED11-4433-B3E2-BF3052FAE4AC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F6BE5-493B-420B-AE94-3DA186400C3F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99704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1B3F10-4B52-46B2-A20D-EE0C91BAD73F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6D46A-0AF6-4605-A363-2744505B6591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3854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B62C95-BE3A-4B73-A6AB-DBF8582FCBDE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12DAD-BBD0-41C4-9F8D-BF48B69717C0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2012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4C6C155-85E4-44B0-AA48-2202E5891061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624B2-0C68-4143-AC75-FEB7C1EC9EE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88372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6F02C1-BC6B-4EAD-AE74-768870C59BC3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E340E-D3D7-4545-8E6F-FC3A918B816D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27989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BAD9DD-2EE5-4E6A-B2D7-609539F493D9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6C594-3759-49DB-BB5D-E1190FFE052C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72801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5672CD7-DB15-4F75-BAAB-C85F4E903695}" type="datetimeFigureOut">
              <a:rPr lang="ru-RU" smtClean="0"/>
              <a:pPr>
                <a:defRPr/>
              </a:pPr>
              <a:t>31.01.2022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5E73A-C09B-4FF5-AEE8-8E117F109AB2}" type="slidenum">
              <a:rPr lang="ru-RU" altLang="ru-RU" smtClean="0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8565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808513" y="3700875"/>
            <a:ext cx="6445554" cy="3647152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ПРЕЗЕНТАЦИЯ </a:t>
            </a:r>
          </a:p>
          <a:p>
            <a:pPr algn="ctr"/>
            <a:r>
              <a:rPr lang="ru-RU" altLang="ru-RU" sz="27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ЭЛЕКТИВНОЙ ДИСЦИПЛИНЫ</a:t>
            </a: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r>
              <a:rPr lang="ru-RU" altLang="ru-RU" sz="2700" b="1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«ПСИХОЛОГИЯ УПРАВЛЕНИЯ»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9006" y="5995851"/>
            <a:ext cx="8817428" cy="229293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/>
            <a:r>
              <a:rPr lang="ru-RU" altLang="ru-RU" sz="2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Кафедра правовой психологии, судебной экспертизы и педагогики</a:t>
            </a:r>
          </a:p>
          <a:p>
            <a:pPr algn="r"/>
            <a:endParaRPr lang="ru-RU" altLang="ru-RU" sz="1500" dirty="0">
              <a:solidFill>
                <a:srgbClr val="005AA5"/>
              </a:solidFill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  <a:p>
            <a:pPr algn="ctr"/>
            <a:endParaRPr lang="ru-RU" altLang="ru-RU" sz="2700" dirty="0">
              <a:solidFill>
                <a:srgbClr val="005AA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Roboto Medium" panose="02000000000000000000" pitchFamily="2" charset="0"/>
              <a:ea typeface="Roboto Medium" panose="02000000000000000000" pitchFamily="2" charset="0"/>
              <a:cs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412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206381" cy="5016139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63932" y="4444166"/>
            <a:ext cx="7289074" cy="70788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ru-RU" altLang="ru-RU" sz="4000" dirty="0">
                <a:solidFill>
                  <a:srgbClr val="005AA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Roboto Medium" panose="02000000000000000000" pitchFamily="2" charset="0"/>
                <a:ea typeface="Roboto Medium" panose="02000000000000000000" pitchFamily="2" charset="0"/>
                <a:cs typeface="Roboto Medium" panose="02000000000000000000" pitchFamily="2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8849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1270000"/>
            <a:ext cx="7886700" cy="1320800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Цель освоения дисциплины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682" y="45500"/>
            <a:ext cx="952381" cy="666667"/>
          </a:xfrm>
          <a:prstGeom prst="rect">
            <a:avLst/>
          </a:prstGeom>
        </p:spPr>
      </p:pic>
      <p:sp>
        <p:nvSpPr>
          <p:cNvPr id="14" name="Содержимое 13"/>
          <p:cNvSpPr>
            <a:spLocks noGrp="1"/>
          </p:cNvSpPr>
          <p:nvPr>
            <p:ph idx="1"/>
          </p:nvPr>
        </p:nvSpPr>
        <p:spPr>
          <a:xfrm>
            <a:off x="465667" y="2692399"/>
            <a:ext cx="8049683" cy="36152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формирование знаний о психологическом содержании и структуре управленческой деятельности, психологических особенностях личности руководителя и психологических закономерностях совместной деятельности людей по достижению организационных целей; формирование практических навыков психологического сопровождения профессиональной деятельности юриста.</a:t>
            </a:r>
          </a:p>
        </p:txBody>
      </p:sp>
    </p:spTree>
    <p:extLst>
      <p:ext uri="{BB962C8B-B14F-4D97-AF65-F5344CB8AC3E}">
        <p14:creationId xmlns:p14="http://schemas.microsoft.com/office/powerpoint/2010/main" val="133309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Задачи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67" y="2069512"/>
            <a:ext cx="8141123" cy="435133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формирование знаний и представлений о явлениях, закономерностях и механизмах психической деятельности при достижении организационных целей в профессиональной деятельности юриста;</a:t>
            </a:r>
          </a:p>
          <a:p>
            <a:pPr lvl="0"/>
            <a:r>
              <a:rPr lang="ru-RU" dirty="0"/>
              <a:t>формирование умений получения, обработки и обобщения юридически значимой психологической информации о человеке, группе людей, а также межличностном взаимодействии, в том числе в сложных и экстремальных условиях, при решении управленческих задач при осуществлении юристом профессиональной деятельности;</a:t>
            </a:r>
          </a:p>
          <a:p>
            <a:pPr lvl="0"/>
            <a:r>
              <a:rPr lang="ru-RU" dirty="0"/>
              <a:t>развитие навыков руководства коллективом, решения профессионально-служебных задач с использованием психологических методов, средств и приемов;</a:t>
            </a:r>
          </a:p>
          <a:p>
            <a:pPr lvl="0"/>
            <a:r>
              <a:rPr lang="ru-RU" dirty="0"/>
              <a:t>развитие навыков применения методов психологии управления, анализа и обработки их результатов при изучении субъекта и объекта управления, познавательных, эмоциональных и волевых компонентов их личности, стилей управления при осуществлении юристом профессиональной деятельности.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6226" y="159335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20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Autofit/>
          </a:bodyPr>
          <a:lstStyle/>
          <a:p>
            <a:pPr algn="ctr"/>
            <a:r>
              <a:rPr lang="ru-RU" sz="3600" dirty="0"/>
              <a:t>Для кого предназначена дисциплина?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4133" y="2295888"/>
            <a:ext cx="8132657" cy="4351338"/>
          </a:xfrm>
        </p:spPr>
        <p:txBody>
          <a:bodyPr>
            <a:normAutofit/>
          </a:bodyPr>
          <a:lstStyle/>
          <a:p>
            <a:pPr algn="just"/>
            <a:r>
              <a:rPr lang="ru-RU" dirty="0"/>
              <a:t>обучающиеся по специальности 40.05.02 Правоохранительная деятельность, специализация «Оперативно-розыскная деятельность»;</a:t>
            </a:r>
          </a:p>
          <a:p>
            <a:pPr algn="just"/>
            <a:r>
              <a:rPr lang="ru-RU" dirty="0"/>
              <a:t>обучающиеся по специальности 40.05.04 Судебная и прокурорская деятельность, специализация «Судебная деятельность»;</a:t>
            </a:r>
          </a:p>
          <a:p>
            <a:pPr algn="just"/>
            <a:r>
              <a:rPr lang="ru-RU" dirty="0"/>
              <a:t>обучающиеся по специальности 40.05.04 Судебная и прокурорская деятельность, специализация «Прокурорская деятельность».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500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Что изучается в ходе освоения дисциплины?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2600" y="2295888"/>
            <a:ext cx="8124190" cy="4155712"/>
          </a:xfrm>
        </p:spPr>
        <p:txBody>
          <a:bodyPr>
            <a:normAutofit/>
          </a:bodyPr>
          <a:lstStyle/>
          <a:p>
            <a:r>
              <a:rPr lang="ru-RU" dirty="0"/>
              <a:t>Психология процесса управления</a:t>
            </a:r>
          </a:p>
          <a:p>
            <a:r>
              <a:rPr lang="ru-RU" dirty="0"/>
              <a:t>Психология субъекта и объекта управления</a:t>
            </a:r>
          </a:p>
          <a:p>
            <a:r>
              <a:rPr lang="ru-RU" dirty="0"/>
              <a:t>Управленческое общение и взаимодействие</a:t>
            </a:r>
          </a:p>
          <a:p>
            <a:r>
              <a:rPr lang="ru-RU" dirty="0"/>
              <a:t>Конфликты в управленческой деятельности</a:t>
            </a:r>
          </a:p>
          <a:p>
            <a:r>
              <a:rPr lang="ru-RU" dirty="0"/>
              <a:t>Управленческие решения</a:t>
            </a:r>
          </a:p>
          <a:p>
            <a:r>
              <a:rPr lang="ru-RU" dirty="0"/>
              <a:t>Управленческая деятельность в экстремальных и стрессовых ситуациях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88704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856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1128653"/>
            <a:ext cx="8124190" cy="6239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Тематический план дисциплины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3" y="1769533"/>
            <a:ext cx="8158057" cy="4690535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Тема 1. Психология управления как научно-прикладная область социально-психологического знания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2. Психология процесса управления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3. Психология субъекта управления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4. Психологические аспекты управления групповыми явлениями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5. Психология управленческого общения и взаимодействия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6. Конфликт в управлении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7. Психологические особенности выработки и принятия управленческих решений при осуществлении юристом профессиональной деятельности</a:t>
            </a:r>
          </a:p>
          <a:p>
            <a:pPr algn="just"/>
            <a:r>
              <a:rPr lang="ru-RU" sz="1600" dirty="0"/>
              <a:t>Тема 8. Управленческая деятельность юриста в экстремальных и стрессовых ситуациях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0428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0090" y="1128652"/>
            <a:ext cx="7886700" cy="940860"/>
          </a:xfrm>
        </p:spPr>
        <p:txBody>
          <a:bodyPr/>
          <a:lstStyle/>
          <a:p>
            <a:pPr algn="ctr"/>
            <a:r>
              <a:rPr lang="ru-RU" dirty="0"/>
              <a:t>Как будут проходить занятия?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800" y="2295887"/>
            <a:ext cx="8174990" cy="4121845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Теоретические опросы</a:t>
            </a:r>
          </a:p>
          <a:p>
            <a:r>
              <a:rPr lang="ru-RU" dirty="0"/>
              <a:t>Психологический анализ и разбор конкретных юридически значимых ситуаций</a:t>
            </a:r>
          </a:p>
          <a:p>
            <a:r>
              <a:rPr lang="ru-RU" dirty="0"/>
              <a:t>Подготовка публичных презентаций проектов</a:t>
            </a:r>
          </a:p>
          <a:p>
            <a:r>
              <a:rPr lang="ru-RU" dirty="0"/>
              <a:t>Дискуссии</a:t>
            </a:r>
          </a:p>
          <a:p>
            <a:r>
              <a:rPr lang="ru-RU" dirty="0"/>
              <a:t>Круглые столы</a:t>
            </a:r>
          </a:p>
          <a:p>
            <a:r>
              <a:rPr lang="ru-RU" dirty="0"/>
              <a:t>Просмотр, психологический анализ и обсуждение видеофильмов</a:t>
            </a:r>
          </a:p>
          <a:p>
            <a:r>
              <a:rPr lang="ru-RU" dirty="0" err="1"/>
              <a:t>Практикоориентированные</a:t>
            </a:r>
            <a:r>
              <a:rPr lang="ru-RU" dirty="0"/>
              <a:t> задачи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162996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78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600" y="1128652"/>
            <a:ext cx="8124190" cy="844081"/>
          </a:xfrm>
        </p:spPr>
        <p:txBody>
          <a:bodyPr>
            <a:noAutofit/>
          </a:bodyPr>
          <a:lstStyle/>
          <a:p>
            <a:pPr algn="ctr"/>
            <a:r>
              <a:rPr lang="ru-RU" sz="3800" dirty="0"/>
              <a:t>Значение дисциплины для дальнейшего обучения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8733" y="2065867"/>
            <a:ext cx="8158057" cy="4411133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/>
              <a:t>Основные положения дисциплины могут быть использованы в дальнейшем при изучении следующих дисциплин:</a:t>
            </a:r>
          </a:p>
          <a:p>
            <a:pPr lvl="0"/>
            <a:r>
              <a:rPr lang="ru-RU" dirty="0"/>
              <a:t> Уголовное право;</a:t>
            </a:r>
          </a:p>
          <a:p>
            <a:pPr lvl="0"/>
            <a:r>
              <a:rPr lang="ru-RU" dirty="0"/>
              <a:t>Административное право;</a:t>
            </a:r>
          </a:p>
          <a:p>
            <a:pPr lvl="0"/>
            <a:r>
              <a:rPr lang="ru-RU" dirty="0"/>
              <a:t>Криминология;</a:t>
            </a:r>
          </a:p>
          <a:p>
            <a:pPr lvl="0"/>
            <a:r>
              <a:rPr lang="ru-RU" dirty="0"/>
              <a:t>Криминалистика;</a:t>
            </a:r>
          </a:p>
          <a:p>
            <a:pPr lvl="0"/>
            <a:r>
              <a:rPr lang="ru-RU" dirty="0"/>
              <a:t>Оперативно-розыскная деятельность;</a:t>
            </a:r>
          </a:p>
          <a:p>
            <a:pPr lvl="0"/>
            <a:r>
              <a:rPr lang="ru-RU" dirty="0"/>
              <a:t>Уголовно-исполнительное право;</a:t>
            </a:r>
          </a:p>
          <a:p>
            <a:pPr lvl="0"/>
            <a:r>
              <a:rPr lang="ru-RU" dirty="0"/>
              <a:t>Уголовный процесс;</a:t>
            </a:r>
          </a:p>
          <a:p>
            <a:pPr lvl="0"/>
            <a:r>
              <a:rPr lang="ru-RU" dirty="0"/>
              <a:t>Гражданский процесс;</a:t>
            </a:r>
          </a:p>
          <a:p>
            <a:pPr lvl="0"/>
            <a:r>
              <a:rPr lang="ru-RU" dirty="0"/>
              <a:t>Арбитражный процесс;</a:t>
            </a:r>
          </a:p>
          <a:p>
            <a:pPr lvl="0"/>
            <a:r>
              <a:rPr lang="ru-RU" dirty="0"/>
              <a:t>Семейное право;</a:t>
            </a:r>
          </a:p>
          <a:p>
            <a:r>
              <a:rPr lang="ru-RU" dirty="0"/>
              <a:t>Трудовое право.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095" y="0"/>
            <a:ext cx="1086116" cy="1128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31429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45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3734" y="905934"/>
            <a:ext cx="78867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Значение дисциплины для практической работы юриста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5667" y="2074332"/>
            <a:ext cx="8141123" cy="4360335"/>
          </a:xfrm>
        </p:spPr>
        <p:txBody>
          <a:bodyPr>
            <a:noAutofit/>
          </a:bodyPr>
          <a:lstStyle/>
          <a:p>
            <a:pPr algn="just"/>
            <a:r>
              <a:rPr lang="ru-RU" sz="1800" dirty="0"/>
              <a:t>Возможность применять психологические знания и представления о явлениях, закономерностях и механизмах психической деятельности при достижении организационных целей в профессиональной деятельности юриста;</a:t>
            </a:r>
          </a:p>
          <a:p>
            <a:pPr lvl="0"/>
            <a:r>
              <a:rPr lang="ru-RU" sz="1800" dirty="0"/>
              <a:t>Умение получать, обрабатывать и обобщать юридически значимую психологическую информацию о человеке, группе людей, а также межличностном взаимодействии, в том числе в сложных и экстремальных условиях, при решении управленческих задач при осуществлении юристом профессиональной деятельности;</a:t>
            </a:r>
          </a:p>
          <a:p>
            <a:pPr lvl="0"/>
            <a:r>
              <a:rPr lang="ru-RU" sz="1800" dirty="0"/>
              <a:t>Получение навыков руководства коллективом, решения профессионально-служебных задач с использованием психологических методов, средств и приемов;</a:t>
            </a:r>
          </a:p>
          <a:p>
            <a:pPr lvl="0"/>
            <a:r>
              <a:rPr lang="ru-RU" sz="1800" dirty="0"/>
              <a:t>Получение навыков применения методов психологии управления, анализа и обработки их результатов при изучении субъекта и объекта управления, познавательных, эмоциональных и волевых компонентов их личности, стилей управления при осуществлении юристом профессиональной деятельности. 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57826" y="378834"/>
            <a:ext cx="3747080" cy="3256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57826" y="378834"/>
            <a:ext cx="0" cy="615259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357826" y="6500324"/>
            <a:ext cx="8378516" cy="31105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8736342" y="385303"/>
            <a:ext cx="0" cy="6177231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279928" y="378834"/>
            <a:ext cx="3456414" cy="6469"/>
          </a:xfrm>
          <a:prstGeom prst="line">
            <a:avLst/>
          </a:prstGeom>
          <a:ln w="50800">
            <a:solidFill>
              <a:srgbClr val="005A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249" y="95920"/>
            <a:ext cx="952381" cy="666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1602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1491</TotalTime>
  <Words>556</Words>
  <Application>Microsoft Office PowerPoint</Application>
  <PresentationFormat>Экран (4:3)</PresentationFormat>
  <Paragraphs>65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Roboto Medium</vt:lpstr>
      <vt:lpstr>Тема Office</vt:lpstr>
      <vt:lpstr>Презентация PowerPoint</vt:lpstr>
      <vt:lpstr>Цель освоения дисциплины </vt:lpstr>
      <vt:lpstr>Задачи дисциплины</vt:lpstr>
      <vt:lpstr>Для кого предназначена дисциплина?</vt:lpstr>
      <vt:lpstr>Что изучается в ходе освоения дисциплины?</vt:lpstr>
      <vt:lpstr>Тематический план дисциплины</vt:lpstr>
      <vt:lpstr>Как будут проходить занятия?</vt:lpstr>
      <vt:lpstr>Значение дисциплины для дальнейшего обучения</vt:lpstr>
      <vt:lpstr>Значение дисциплины для практической работы юриста</vt:lpstr>
      <vt:lpstr>Презентация PowerPoint</vt:lpstr>
    </vt:vector>
  </TitlesOfParts>
  <Company>ФГБОУ СГЮА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Кузнецов Максим</dc:creator>
  <cp:lastModifiedBy>Masha</cp:lastModifiedBy>
  <cp:revision>155</cp:revision>
  <dcterms:created xsi:type="dcterms:W3CDTF">2020-12-02T14:35:45Z</dcterms:created>
  <dcterms:modified xsi:type="dcterms:W3CDTF">2022-01-31T14:04:59Z</dcterms:modified>
</cp:coreProperties>
</file>